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4"/>
  </p:notesMasterIdLst>
  <p:sldIdLst>
    <p:sldId id="256" r:id="rId2"/>
    <p:sldId id="257" r:id="rId3"/>
    <p:sldId id="270" r:id="rId4"/>
    <p:sldId id="312" r:id="rId5"/>
    <p:sldId id="313" r:id="rId6"/>
    <p:sldId id="314" r:id="rId7"/>
    <p:sldId id="316" r:id="rId8"/>
    <p:sldId id="317" r:id="rId9"/>
    <p:sldId id="318" r:id="rId10"/>
    <p:sldId id="319" r:id="rId11"/>
    <p:sldId id="320" r:id="rId12"/>
    <p:sldId id="269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4" autoAdjust="0"/>
    <p:restoredTop sz="94660"/>
  </p:normalViewPr>
  <p:slideViewPr>
    <p:cSldViewPr snapToGrid="0">
      <p:cViewPr varScale="1">
        <p:scale>
          <a:sx n="98" d="100"/>
          <a:sy n="98" d="100"/>
        </p:scale>
        <p:origin x="96" y="132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B937A3F-5AF1-4056-AC26-9AAA07F92F13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6D7590A-9D5C-4EB8-8720-A448A006A2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96901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597864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17891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69238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85625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67147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6468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61629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702850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59763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274108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54548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F76736-B687-4D23-B1D0-D092F19313EB}" type="datetimeFigureOut">
              <a:rPr lang="en-US" smtClean="0"/>
              <a:t>11/18/2021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AE5059-4094-441F-80BB-38A594D76FD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30703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10" Type="http://schemas.openxmlformats.org/officeDocument/2006/relationships/image" Target="../media/image12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Relationship Id="rId4" Type="http://schemas.microsoft.com/office/2007/relationships/hdphoto" Target="../media/hdphoto1.wdp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720359"/>
            <a:ext cx="12192001" cy="75783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914399" y="2584412"/>
            <a:ext cx="5597913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ZZZ Top" panose="00000400000000000000" pitchFamily="2" charset="0"/>
              </a:rPr>
              <a:t>Courageous Shining</a:t>
            </a:r>
            <a:endParaRPr lang="en-US" sz="80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ZZZ Top" panose="000004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9138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5700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Box 2"/>
          <p:cNvSpPr txBox="1">
            <a:spLocks noChangeArrowheads="1"/>
          </p:cNvSpPr>
          <p:nvPr/>
        </p:nvSpPr>
        <p:spPr bwMode="auto">
          <a:xfrm>
            <a:off x="676436" y="187387"/>
            <a:ext cx="11210344" cy="6466313"/>
          </a:xfrm>
          <a:prstGeom prst="rect">
            <a:avLst/>
          </a:prstGeom>
          <a:solidFill>
            <a:srgbClr val="EBD7E1"/>
          </a:solidFill>
          <a:ln>
            <a:noFill/>
          </a:ln>
          <a:effectLst>
            <a:outerShdw blurRad="50800" dist="38100" dir="2700000" algn="tl" rotWithShape="0">
              <a:srgbClr val="000000">
                <a:alpha val="39999"/>
              </a:srgbClr>
            </a:outerShdw>
          </a:effectLst>
          <a:extLs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4000" b="1" i="0" u="sng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The Questions: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What if we are wrong?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How do I know that God wrote the 	Bible?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How do I know that we have all the Bible?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What about naturalism? Is it possible?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How do I know that God loves me?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How do I know that Heaven is real?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Why do we need the church?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If God is true why are so many wrong?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Will I be raised physically?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How do I know if God cares about the way I worship?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Lorin" panose="00000500000000000000" pitchFamily="2" charset="0"/>
              </a:rPr>
              <a:t>What if we are right?</a:t>
            </a:r>
            <a:endParaRPr kumimoji="0" lang="en-US" altLang="en-US" sz="32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2" name="Right Arrow 1"/>
          <p:cNvSpPr/>
          <p:nvPr/>
        </p:nvSpPr>
        <p:spPr>
          <a:xfrm>
            <a:off x="-65436" y="3650766"/>
            <a:ext cx="741872" cy="621102"/>
          </a:xfrm>
          <a:prstGeom prst="rightArrow">
            <a:avLst/>
          </a:prstGeom>
          <a:solidFill>
            <a:srgbClr val="FF0000"/>
          </a:solidFill>
          <a:effectLst>
            <a:glow rad="228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15683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switch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754483" y="241930"/>
            <a:ext cx="5260536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Why Do We Need The Church?</a:t>
            </a:r>
            <a:endParaRPr lang="en-US" sz="5400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ooper Black" panose="0208090404030B0204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82993" y="4139381"/>
            <a:ext cx="978309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i="1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“For in the first place, when you </a:t>
            </a:r>
            <a:r>
              <a:rPr lang="en-US" sz="32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come together </a:t>
            </a:r>
            <a:r>
              <a:rPr lang="en-US" sz="3200" i="1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as a church…” (1 </a:t>
            </a:r>
            <a:r>
              <a:rPr lang="en-US" sz="3200" i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Cor</a:t>
            </a:r>
            <a:r>
              <a:rPr lang="en-US" sz="3200" i="1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11:18)</a:t>
            </a:r>
            <a:endParaRPr lang="en-US" sz="3200" i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099" y="127819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082708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50587" y="-1"/>
            <a:ext cx="13242587" cy="74468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8409232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:dissolve/>
      </p:transition>
    </mc:Choice>
    <mc:Fallback>
      <p:transition spd="slow">
        <p:dissolv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827" y="119907"/>
            <a:ext cx="2024941" cy="306547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24911" y="428016"/>
            <a:ext cx="2568102" cy="409953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4392" y="116732"/>
            <a:ext cx="2323321" cy="372597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99091" y="428016"/>
            <a:ext cx="2653861" cy="4039290"/>
          </a:xfrm>
          <a:prstGeom prst="rect">
            <a:avLst/>
          </a:prstGeom>
          <a:noFill/>
          <a:ln w="6350" algn="ctr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4383" b="66806"/>
          <a:stretch>
            <a:fillRect/>
          </a:stretch>
        </p:blipFill>
        <p:spPr bwMode="auto">
          <a:xfrm>
            <a:off x="103827" y="3444955"/>
            <a:ext cx="1992253" cy="3160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79" name="Picture 7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5720" y="3185381"/>
            <a:ext cx="2081719" cy="32871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80" name="Picture 8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69738" y="3552030"/>
            <a:ext cx="2086161" cy="31801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81" name="Picture 9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984" y="3235025"/>
            <a:ext cx="1998933" cy="318790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  <p:pic>
        <p:nvPicPr>
          <p:cNvPr id="3082" name="Picture 10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249810" y="3552030"/>
            <a:ext cx="1866006" cy="32997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00000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4645531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643" y="286703"/>
            <a:ext cx="5129367" cy="28352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ounded Rectangle 3"/>
          <p:cNvSpPr/>
          <p:nvPr/>
        </p:nvSpPr>
        <p:spPr>
          <a:xfrm>
            <a:off x="350196" y="3268494"/>
            <a:ext cx="4756825" cy="1040859"/>
          </a:xfrm>
          <a:prstGeom prst="round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531602" y="3496535"/>
            <a:ext cx="437744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aiandra GD" panose="020E0502030308020204" pitchFamily="34" charset="0"/>
              </a:rPr>
              <a:t>Ephesians 2:13-22</a:t>
            </a:r>
            <a:endParaRPr lang="en-US" sz="3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Maiandra GD" panose="020E0502030308020204" pitchFamily="34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593404" y="437745"/>
            <a:ext cx="607978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Reconciliation in the church (16)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593402" y="1199745"/>
            <a:ext cx="607978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Commonness in the church (19)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5593402" y="1961745"/>
            <a:ext cx="681909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Built together in the church (21-22)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1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artisticCement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06725" y="2910348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26205918"/>
      </p:ext>
    </p:extLst>
  </p:cSld>
  <p:clrMapOvr>
    <a:masterClrMapping/>
  </p:clrMapOvr>
  <mc:AlternateContent xmlns:mc="http://schemas.openxmlformats.org/markup-compatibility/2006">
    <mc:Choice xmlns:p15="http://schemas.microsoft.com/office/powerpoint/2012/main" Requires="p15">
      <p:transition xmlns:p14="http://schemas.microsoft.com/office/powerpoint/2010/main" spd="slow" p14:dur="1250">
        <p15:prstTrans prst="pageCurlDouble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8" grpId="0"/>
      <p:bldP spid="9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754483" y="241930"/>
            <a:ext cx="52605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A </a:t>
            </a:r>
            <a:r>
              <a:rPr lang="en-US" sz="40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D</a:t>
            </a:r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ozen Reasons Why We Need The Church?</a:t>
            </a:r>
            <a:endParaRPr lang="en-US" sz="4000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ooper Black" panose="0208090404030B0204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440129" y="2438400"/>
            <a:ext cx="557489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1. God wants us to assemble 	together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099" y="127819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6440129" y="3633020"/>
            <a:ext cx="557489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2. Together is an opportunity 	to demonstrate our unity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487886" y="4852219"/>
            <a:ext cx="1134032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3. Together encourages and builds strength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87886" y="5709020"/>
            <a:ext cx="1108468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4. Together makes worship more meaningful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36085413"/>
      </p:ext>
    </p:extLst>
  </p:cSld>
  <p:clrMapOvr>
    <a:masterClrMapping/>
  </p:clrMapOvr>
  <p:transition spd="slow">
    <p:comb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6" grpId="0"/>
      <p:bldP spid="7" grpId="0"/>
      <p:bldP spid="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754483" y="241930"/>
            <a:ext cx="52605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A </a:t>
            </a:r>
            <a:r>
              <a:rPr lang="en-US" sz="40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D</a:t>
            </a:r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ozen Reasons Why We Need The Church?</a:t>
            </a:r>
            <a:endParaRPr lang="en-US" sz="4000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ooper Black" panose="0208090404030B0204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440129" y="2438400"/>
            <a:ext cx="557489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5. Together provides 	occasions to learn, serve 	and fellowship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099" y="127819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588403" y="4273764"/>
            <a:ext cx="1134032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6. </a:t>
            </a:r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Together helps our spirit 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88403" y="5124243"/>
            <a:ext cx="1108468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7. Together assures acceptance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179629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754483" y="241930"/>
            <a:ext cx="52605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A </a:t>
            </a:r>
            <a:r>
              <a:rPr lang="en-US" sz="40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D</a:t>
            </a:r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ozen Reasons Why We Need The Church?</a:t>
            </a:r>
            <a:endParaRPr lang="en-US" sz="4000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ooper Black" panose="0208090404030B0204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440129" y="2438400"/>
            <a:ext cx="557489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8. </a:t>
            </a:r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Together allows us to be 	patient and humble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099" y="127819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588403" y="4273764"/>
            <a:ext cx="1134032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9. Together makes us accountable to each other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88403" y="5124243"/>
            <a:ext cx="1108468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10. Together we are engaged in God’s work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609953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754483" y="241930"/>
            <a:ext cx="52605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A </a:t>
            </a:r>
            <a:r>
              <a:rPr lang="en-US" sz="40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D</a:t>
            </a:r>
            <a:r>
              <a:rPr lang="en-US" sz="40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ozen Reasons Why We Need The Church?</a:t>
            </a:r>
            <a:endParaRPr lang="en-US" sz="4000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ooper Black" panose="0208090404030B0204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440129" y="2438400"/>
            <a:ext cx="557489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11. Together is what we will 	be in Heaven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099" y="127819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588403" y="4273764"/>
            <a:ext cx="1134032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12. Together is the example of Jesus in </a:t>
            </a:r>
            <a:r>
              <a:rPr lang="en-US" sz="3200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life and in eternity</a:t>
            </a:r>
            <a:endParaRPr lang="en-US" sz="32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646400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754483" y="241930"/>
            <a:ext cx="5260536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ooper Black" panose="0208090404030B020404" pitchFamily="18" charset="0"/>
              </a:rPr>
              <a:t>Why Do We Need The Church?</a:t>
            </a:r>
            <a:endParaRPr lang="en-US" sz="5400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ooper Black" panose="0208090404030B0204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82993" y="4139381"/>
            <a:ext cx="978309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i="1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What do you say to someone who wants to only worship virtually?</a:t>
            </a:r>
            <a:endParaRPr lang="en-US" sz="3200" i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099" y="127819"/>
            <a:ext cx="5966464" cy="3725618"/>
          </a:xfrm>
          <a:prstGeom prst="rect">
            <a:avLst/>
          </a:prstGeom>
          <a:noFill/>
          <a:ln>
            <a:noFill/>
          </a:ln>
          <a:effectLst>
            <a:outerShdw blurRad="292100" dist="139700" dir="2700000" algn="ctr" rotWithShape="0">
              <a:srgbClr val="000000">
                <a:alpha val="64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5B9BD5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8445529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500">
        <p:checker/>
      </p:transition>
    </mc:Choice>
    <mc:Fallback>
      <p:transition spd="slow">
        <p:checker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720359"/>
            <a:ext cx="12192001" cy="75783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914399" y="2584412"/>
            <a:ext cx="5597913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ZZZ Top" panose="00000400000000000000" pitchFamily="2" charset="0"/>
              </a:rPr>
              <a:t>Courageous Shining</a:t>
            </a:r>
            <a:endParaRPr lang="en-US" sz="80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ZZZ Top" panose="000004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761349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1193</TotalTime>
  <Words>215</Words>
  <Application>Microsoft Office PowerPoint</Application>
  <PresentationFormat>Widescreen</PresentationFormat>
  <Paragraphs>38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21" baseType="lpstr">
      <vt:lpstr>Arial</vt:lpstr>
      <vt:lpstr>Calibri</vt:lpstr>
      <vt:lpstr>Calibri Light</vt:lpstr>
      <vt:lpstr>Cooper Black</vt:lpstr>
      <vt:lpstr>Lorin</vt:lpstr>
      <vt:lpstr>Maiandra GD</vt:lpstr>
      <vt:lpstr>Tahoma</vt:lpstr>
      <vt:lpstr>ZZZ Top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Roger Shouse</dc:creator>
  <cp:lastModifiedBy>Roger Shouse</cp:lastModifiedBy>
  <cp:revision>37</cp:revision>
  <dcterms:created xsi:type="dcterms:W3CDTF">2021-09-22T17:01:57Z</dcterms:created>
  <dcterms:modified xsi:type="dcterms:W3CDTF">2021-11-18T17:22:46Z</dcterms:modified>
</cp:coreProperties>
</file>